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9" r:id="rId3"/>
    <p:sldId id="263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المنطق </a:t>
            </a:r>
            <a:r>
              <a:rPr lang="ar-IQ" dirty="0" smtClean="0"/>
              <a:t>ثنائي وثلاثي القيمة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800" dirty="0" smtClean="0"/>
              <a:t>2</a:t>
            </a:r>
            <a:endParaRPr lang="ar-IQ" sz="4800" dirty="0"/>
          </a:p>
        </p:txBody>
      </p:sp>
      <p:pic>
        <p:nvPicPr>
          <p:cNvPr id="4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7416824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، </a:t>
            </a:r>
            <a:r>
              <a:rPr lang="ar-IQ" dirty="0" smtClean="0"/>
              <a:t>لتطوير الجهاز الرمزي المنطقي وسد ثغرات المنطق </a:t>
            </a:r>
            <a:r>
              <a:rPr lang="ar-IQ" dirty="0" err="1" smtClean="0"/>
              <a:t>القديم </a:t>
            </a:r>
            <a:r>
              <a:rPr lang="ar-IQ" dirty="0" smtClean="0"/>
              <a:t>، فساهم مثلاً في إقامة أولى نظريات المنطق </a:t>
            </a:r>
            <a:r>
              <a:rPr lang="ar-IQ" dirty="0" err="1" smtClean="0"/>
              <a:t>الرمزي </a:t>
            </a:r>
            <a:r>
              <a:rPr lang="ar-IQ" dirty="0" smtClean="0"/>
              <a:t>، وهى نظرية حساب القضايا </a:t>
            </a:r>
            <a:r>
              <a:rPr lang="en-US" dirty="0" smtClean="0"/>
              <a:t>Calculus of Propositions </a:t>
            </a:r>
            <a:r>
              <a:rPr lang="ar-IQ" dirty="0" smtClean="0"/>
              <a:t>ووضع بعض </a:t>
            </a:r>
            <a:r>
              <a:rPr lang="ar-IQ" dirty="0" err="1" smtClean="0"/>
              <a:t>قوانينها .</a:t>
            </a:r>
            <a:r>
              <a:rPr lang="ar-IQ" dirty="0" smtClean="0"/>
              <a:t> وإليه يرجع الفضل في إقامة نظرية حساب </a:t>
            </a:r>
            <a:r>
              <a:rPr lang="ar-IQ" dirty="0" err="1" smtClean="0"/>
              <a:t>العلاقات </a:t>
            </a:r>
            <a:r>
              <a:rPr lang="ar-IQ" dirty="0" smtClean="0"/>
              <a:t>، بادئاً من تلك الإشارات والتوجيهات التي قدمها </a:t>
            </a:r>
            <a:r>
              <a:rPr lang="ar-IQ" dirty="0" err="1" smtClean="0"/>
              <a:t>دى</a:t>
            </a:r>
            <a:r>
              <a:rPr lang="ar-IQ" dirty="0" smtClean="0"/>
              <a:t> </a:t>
            </a:r>
            <a:r>
              <a:rPr lang="ar-IQ" dirty="0" err="1" smtClean="0"/>
              <a:t>مورجان</a:t>
            </a:r>
            <a:r>
              <a:rPr lang="ar-IQ" dirty="0" smtClean="0"/>
              <a:t> </a:t>
            </a:r>
            <a:r>
              <a:rPr lang="en-US" dirty="0" smtClean="0"/>
              <a:t>De Morgan (1806-1887). </a:t>
            </a:r>
            <a:r>
              <a:rPr lang="ar-IQ" dirty="0" smtClean="0"/>
              <a:t>وفضلاً عن ذلك استخدام </a:t>
            </a:r>
            <a:r>
              <a:rPr lang="ar-IQ" dirty="0" err="1" smtClean="0"/>
              <a:t>بيرس</a:t>
            </a:r>
            <a:r>
              <a:rPr lang="ar-IQ" dirty="0" smtClean="0"/>
              <a:t> قوائم الصدق ثنائية </a:t>
            </a:r>
            <a:r>
              <a:rPr lang="ar-IQ" dirty="0" err="1" smtClean="0"/>
              <a:t>القيمة </a:t>
            </a:r>
            <a:r>
              <a:rPr lang="ar-IQ" dirty="0" smtClean="0"/>
              <a:t>، وقد قادته هذه القوائم إلى تصور إمكانية بناء قوائم أخرى تتسع لقيمة صدق </a:t>
            </a:r>
            <a:r>
              <a:rPr lang="ar-IQ" dirty="0" err="1" smtClean="0"/>
              <a:t>ثالثة ،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  <p:pic>
        <p:nvPicPr>
          <p:cNvPr id="4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619375" cy="936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هادفاً بذلك إلى تعميم المنطق ثنائي القيم بمجاله </a:t>
            </a:r>
            <a:r>
              <a:rPr lang="ar-IQ" dirty="0" err="1" smtClean="0"/>
              <a:t>المحدود </a:t>
            </a:r>
            <a:r>
              <a:rPr lang="ar-IQ" dirty="0" smtClean="0"/>
              <a:t>،ليصبح أكثر فعالية إزاء قضايا لا نستطيع الحكم عليها بالصدق أو بالكذب.غير أن </a:t>
            </a:r>
            <a:r>
              <a:rPr lang="ar-IQ" dirty="0" err="1" smtClean="0"/>
              <a:t>بيرس</a:t>
            </a:r>
            <a:r>
              <a:rPr lang="ar-IQ" dirty="0" smtClean="0"/>
              <a:t> لم يعمد إلى استكمال هذا البناء المنطقي </a:t>
            </a:r>
            <a:r>
              <a:rPr lang="ar-IQ" dirty="0" err="1" smtClean="0"/>
              <a:t>الجديد </a:t>
            </a:r>
            <a:r>
              <a:rPr lang="ar-IQ" dirty="0" smtClean="0"/>
              <a:t>، ولم يكن يتوقع لهذا البناء أن يصبح فى يوم من الأيام حقيقة واقعة لها كل هذا الذيوع </a:t>
            </a:r>
            <a:r>
              <a:rPr lang="ar-IQ" dirty="0" err="1" smtClean="0"/>
              <a:t>التكنولوجي .</a:t>
            </a:r>
            <a:endParaRPr lang="ar-IQ" dirty="0" smtClean="0"/>
          </a:p>
          <a:p>
            <a:r>
              <a:rPr lang="ar-IQ" dirty="0" smtClean="0"/>
              <a:t>وبعد إنشاء النسق المنطقي الثلاثي القيم صار من الواضح انه يمكن إنشاء نسق رباعي القيم أو خماسي </a:t>
            </a:r>
            <a:r>
              <a:rPr lang="ar-IQ" dirty="0" err="1" smtClean="0"/>
              <a:t>القيم </a:t>
            </a:r>
            <a:r>
              <a:rPr lang="ar-IQ" dirty="0" smtClean="0"/>
              <a:t>، أو نسق عدد</a:t>
            </a:r>
            <a:endParaRPr lang="ar-IQ" dirty="0"/>
          </a:p>
        </p:txBody>
      </p:sp>
      <p:pic>
        <p:nvPicPr>
          <p:cNvPr id="4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6672"/>
            <a:ext cx="2619375" cy="936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القيم فيه أى عدد نشاء، بل نسق يحتوى ما لا نهاية له من </a:t>
            </a:r>
            <a:r>
              <a:rPr lang="ar-IQ" dirty="0" err="1" smtClean="0"/>
              <a:t>القيم.</a:t>
            </a:r>
            <a:r>
              <a:rPr lang="ar-IQ" dirty="0" smtClean="0"/>
              <a:t> وكان </a:t>
            </a:r>
            <a:r>
              <a:rPr lang="ar-IQ" dirty="0" err="1" smtClean="0"/>
              <a:t>لوكاشِيفتش</a:t>
            </a:r>
            <a:r>
              <a:rPr lang="ar-IQ" dirty="0" smtClean="0"/>
              <a:t> ِيعتقد أول الأمر أن النسق الثلاثي القيم والنسق </a:t>
            </a:r>
            <a:r>
              <a:rPr lang="ar-IQ" dirty="0" err="1" smtClean="0"/>
              <a:t>اللامتناهي</a:t>
            </a:r>
            <a:r>
              <a:rPr lang="ar-IQ" dirty="0" smtClean="0"/>
              <a:t> القيم هما أكثر الأنساق الكثيرة القيم أهمية من الوجهة الفلسفية.فقد كانا يبدوان أقل هذه الأنساق احتياجا إلى التبرير، ولكنه رأى فى النهاية أن يفسر منطق الجهات الأرسطي فى ضوء نسق </a:t>
            </a:r>
            <a:endParaRPr lang="ar-IQ" dirty="0"/>
          </a:p>
        </p:txBody>
      </p:sp>
      <p:pic>
        <p:nvPicPr>
          <p:cNvPr id="4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04664"/>
            <a:ext cx="2619375" cy="936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رباعي القيم، ولا يزال الخلاف قائماً حول مسألة إمكان وضع المنطق الموجه فى إطار نسق كثير القيم، ولكن الأهمية الفلسفية لاكتشاف </a:t>
            </a:r>
            <a:r>
              <a:rPr lang="ar-IQ" dirty="0" err="1" smtClean="0"/>
              <a:t>لوكاشييفتش</a:t>
            </a:r>
            <a:r>
              <a:rPr lang="ar-IQ" dirty="0" smtClean="0"/>
              <a:t> لا يبدو أنها متوقفة على هذه </a:t>
            </a:r>
            <a:r>
              <a:rPr lang="ar-IQ" dirty="0" err="1" smtClean="0"/>
              <a:t>المسألة.</a:t>
            </a:r>
            <a:r>
              <a:rPr lang="ar-IQ" dirty="0" smtClean="0"/>
              <a:t> لقد مضى زمن طويل احتلت فيه القــوانين المنطقية منزلة تميزها على غيرها من العلوم </a:t>
            </a:r>
            <a:r>
              <a:rPr lang="ar-IQ" dirty="0" err="1" smtClean="0"/>
              <a:t>الطبيعية .</a:t>
            </a:r>
            <a:r>
              <a:rPr lang="ar-IQ" dirty="0" smtClean="0"/>
              <a:t> وقيل أحياناً في وصف القوانين المنطقية أنها </a:t>
            </a:r>
            <a:r>
              <a:rPr lang="ar-IQ" dirty="0" err="1" smtClean="0"/>
              <a:t>قبلية </a:t>
            </a:r>
            <a:r>
              <a:rPr lang="ar-IQ" dirty="0" smtClean="0"/>
              <a:t>(أولية</a:t>
            </a:r>
            <a:r>
              <a:rPr lang="ar-IQ" dirty="0" err="1" smtClean="0"/>
              <a:t>)</a:t>
            </a:r>
            <a:r>
              <a:rPr lang="ar-IQ" dirty="0" smtClean="0"/>
              <a:t> </a:t>
            </a:r>
            <a:r>
              <a:rPr lang="en-US" dirty="0" smtClean="0"/>
              <a:t>A priori .</a:t>
            </a:r>
            <a:endParaRPr lang="ar-IQ" dirty="0" smtClean="0"/>
          </a:p>
          <a:p>
            <a:r>
              <a:rPr lang="ar-IQ" dirty="0" smtClean="0"/>
              <a:t>وقيل أحياناً أخرى أنها تحليلية </a:t>
            </a:r>
            <a:r>
              <a:rPr lang="en-US" dirty="0" smtClean="0"/>
              <a:t>Analytic، </a:t>
            </a:r>
            <a:r>
              <a:rPr lang="ar-IQ" dirty="0" smtClean="0"/>
              <a:t>وكان الغرض من هذين الوصفين هو الإشارة إلى أن قوانين المنطق لا تتصل</a:t>
            </a:r>
            <a:endParaRPr lang="ar-IQ" dirty="0"/>
          </a:p>
        </p:txBody>
      </p:sp>
      <p:pic>
        <p:nvPicPr>
          <p:cNvPr id="4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76672"/>
            <a:ext cx="2619375" cy="936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بالواقع على نحو ما تتصل </a:t>
            </a:r>
            <a:r>
              <a:rPr lang="ar-IQ" dirty="0" err="1" smtClean="0"/>
              <a:t>به</a:t>
            </a:r>
            <a:r>
              <a:rPr lang="ar-IQ" dirty="0" smtClean="0"/>
              <a:t> قوانين العلوم </a:t>
            </a:r>
            <a:r>
              <a:rPr lang="ar-IQ" dirty="0" err="1" smtClean="0"/>
              <a:t>الطبيعية </a:t>
            </a:r>
            <a:r>
              <a:rPr lang="ar-IQ" dirty="0" smtClean="0"/>
              <a:t>، ولكن </a:t>
            </a:r>
            <a:r>
              <a:rPr lang="ar-IQ" dirty="0" err="1" smtClean="0"/>
              <a:t>لوكاشِيفتشِ</a:t>
            </a:r>
            <a:r>
              <a:rPr lang="ar-IQ" dirty="0" smtClean="0"/>
              <a:t> قد بيَن باكتشافه الأنساق المنطقية الكثيرة القيم أن الاحتمالات عديدة أمامنا، حتى لو بلغنا أعلى درجات العموم، كما هو الحال فى منطق </a:t>
            </a:r>
            <a:r>
              <a:rPr lang="ar-IQ" dirty="0" err="1" smtClean="0"/>
              <a:t>القضايا.</a:t>
            </a:r>
            <a:r>
              <a:rPr lang="ar-IQ" dirty="0" smtClean="0"/>
              <a:t> ذلك أننا إذا أخذنا بمبدأ ثنائية القيم،أو أي مبدأ أخر في عدد </a:t>
            </a:r>
            <a:r>
              <a:rPr lang="ar-IQ" dirty="0" err="1" smtClean="0"/>
              <a:t>القيم </a:t>
            </a:r>
            <a:r>
              <a:rPr lang="ar-IQ" dirty="0" smtClean="0"/>
              <a:t>، فنحن عرضة لأن يكذبنا </a:t>
            </a:r>
            <a:r>
              <a:rPr lang="ar-IQ" dirty="0" err="1" smtClean="0"/>
              <a:t>الواقع .</a:t>
            </a:r>
            <a:r>
              <a:rPr lang="ar-IQ" dirty="0" smtClean="0"/>
              <a:t> وإذا كان الأمر </a:t>
            </a:r>
            <a:r>
              <a:rPr lang="ar-IQ" dirty="0" err="1" smtClean="0"/>
              <a:t>كذلك </a:t>
            </a:r>
            <a:r>
              <a:rPr lang="ar-IQ" dirty="0" smtClean="0"/>
              <a:t>، أمكن اعتبار المنطق أعم العلوم </a:t>
            </a:r>
            <a:r>
              <a:rPr lang="ar-IQ" dirty="0" err="1" smtClean="0"/>
              <a:t>الطبيعية </a:t>
            </a:r>
            <a:r>
              <a:rPr lang="ar-IQ" dirty="0" smtClean="0"/>
              <a:t>، بحيث يفترضه كل علم طبيعي أخر علي نحو من الأنحاء </a:t>
            </a:r>
            <a:endParaRPr lang="ar-IQ" dirty="0"/>
          </a:p>
        </p:txBody>
      </p:sp>
      <p:pic>
        <p:nvPicPr>
          <p:cNvPr id="4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20688"/>
            <a:ext cx="2619375" cy="936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356</TotalTime>
  <Words>397</Words>
  <Application>Microsoft Office PowerPoint</Application>
  <PresentationFormat>عرض على الشاشة (3:4)‏</PresentationFormat>
  <Paragraphs>14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المنطق ثنائي وثلاثي القيمة</vt:lpstr>
      <vt:lpstr>منطق ثنائي وثلاثي القيمة</vt:lpstr>
      <vt:lpstr>منطق ثنائي وثلاثي القيمة</vt:lpstr>
      <vt:lpstr>منطق ثنائي وثلاثي القيمة</vt:lpstr>
      <vt:lpstr>منطق ثنائي وثلاثي القيمة</vt:lpstr>
      <vt:lpstr>منطق ثنائي وثلاثي القيمة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منطق ثنائي وثلاثي القيمة</dc:title>
  <dc:creator>علي</dc:creator>
  <cp:lastModifiedBy>علي</cp:lastModifiedBy>
  <cp:revision>19</cp:revision>
  <dcterms:created xsi:type="dcterms:W3CDTF">2020-05-31T00:50:33Z</dcterms:created>
  <dcterms:modified xsi:type="dcterms:W3CDTF">2021-06-19T22:21:56Z</dcterms:modified>
</cp:coreProperties>
</file>